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4"/>
  </p:notesMasterIdLst>
  <p:sldIdLst>
    <p:sldId id="305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6">
          <p15:clr>
            <a:srgbClr val="A4A3A4"/>
          </p15:clr>
        </p15:guide>
        <p15:guide id="2" pos="38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78F"/>
    <a:srgbClr val="3B485B"/>
    <a:srgbClr val="DF5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17" autoAdjust="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>
        <p:guide orient="horz" pos="2186"/>
        <p:guide pos="38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A2B54-6606-476A-9C22-384023786D94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1462-D095-4E59-A8AC-4FBA96965A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AA98F-6474-4A59-A3C8-82662F36626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478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AC7540C-0238-45C4-ABD0-A50CF6A0F0AF}" type="datetimeFigureOut">
              <a:rPr lang="zh-CN" altLang="en-US" smtClean="0"/>
              <a:pPr/>
              <a:t>2022/6/29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8BCDEED-1B45-4D36-92C3-BD3BE56809F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3B7F2D0-5C61-4ECD-8EF0-7DC153D82996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2022/6/29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ABC027CB-4B16-4B21-A276-8705E54D531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>
            <a:spLocks noChangeArrowheads="1"/>
          </p:cNvSpPr>
          <p:nvPr/>
        </p:nvSpPr>
        <p:spPr bwMode="auto">
          <a:xfrm>
            <a:off x="2937063" y="5686328"/>
            <a:ext cx="9590217" cy="33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2" tIns="45702" rIns="91402" bIns="45702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are most welcome to read, cite and contribute to BIOCHAR. </a:t>
            </a:r>
            <a:endParaRPr lang="zh-CN" alt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圆角矩形 36"/>
          <p:cNvSpPr/>
          <p:nvPr/>
        </p:nvSpPr>
        <p:spPr>
          <a:xfrm>
            <a:off x="8674608" y="1609344"/>
            <a:ext cx="1822704" cy="2121408"/>
          </a:xfrm>
          <a:prstGeom prst="roundRect">
            <a:avLst>
              <a:gd name="adj" fmla="val 13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7800000" scaled="0"/>
          </a:gradFill>
          <a:ln w="28575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127000" dir="7200000" sx="102000" sy="102000" algn="ctr" rotWithShape="0">
              <a:schemeClr val="tx1">
                <a:lumMod val="90000"/>
                <a:lumOff val="10000"/>
                <a:alpha val="20000"/>
              </a:schemeClr>
            </a:outerShdw>
          </a:effectLst>
        </p:spPr>
        <p:txBody>
          <a:bodyPr wrap="none" lIns="91412" tIns="45706" rIns="91412" bIns="45706" anchor="ctr"/>
          <a:lstStyle/>
          <a:p>
            <a:pPr latinLnBrk="1"/>
            <a:endParaRPr kumimoji="1"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圆角矩形 37"/>
          <p:cNvSpPr/>
          <p:nvPr/>
        </p:nvSpPr>
        <p:spPr>
          <a:xfrm>
            <a:off x="4598809" y="1594781"/>
            <a:ext cx="3094343" cy="2099396"/>
          </a:xfrm>
          <a:prstGeom prst="roundRect">
            <a:avLst>
              <a:gd name="adj" fmla="val 13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7800000" scaled="0"/>
          </a:gradFill>
          <a:ln w="28575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127000" dir="7200000" sx="102000" sy="102000" algn="ctr" rotWithShape="0">
              <a:schemeClr val="tx1">
                <a:lumMod val="90000"/>
                <a:lumOff val="10000"/>
                <a:alpha val="20000"/>
              </a:schemeClr>
            </a:outerShdw>
          </a:effectLst>
        </p:spPr>
        <p:txBody>
          <a:bodyPr wrap="none" lIns="91412" tIns="45706" rIns="91412" bIns="45706" anchor="ctr"/>
          <a:lstStyle/>
          <a:p>
            <a:pPr latinLnBrk="1"/>
            <a:endParaRPr kumimoji="1"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圆角矩形 38"/>
          <p:cNvSpPr/>
          <p:nvPr/>
        </p:nvSpPr>
        <p:spPr>
          <a:xfrm>
            <a:off x="4654745" y="4212337"/>
            <a:ext cx="3105463" cy="1182624"/>
          </a:xfrm>
          <a:prstGeom prst="roundRect">
            <a:avLst>
              <a:gd name="adj" fmla="val 13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7800000" scaled="0"/>
          </a:gradFill>
          <a:ln w="28575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127000" dir="7200000" sx="102000" sy="102000" algn="ctr" rotWithShape="0">
              <a:schemeClr val="tx1">
                <a:lumMod val="90000"/>
                <a:lumOff val="10000"/>
                <a:alpha val="20000"/>
              </a:schemeClr>
            </a:outerShdw>
          </a:effectLst>
        </p:spPr>
        <p:txBody>
          <a:bodyPr wrap="none" lIns="91412" tIns="45706" rIns="91412" bIns="45706" anchor="ctr"/>
          <a:lstStyle/>
          <a:p>
            <a:pPr latinLnBrk="1"/>
            <a:endParaRPr kumimoji="1"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圆角矩形 39"/>
          <p:cNvSpPr/>
          <p:nvPr/>
        </p:nvSpPr>
        <p:spPr>
          <a:xfrm>
            <a:off x="8685275" y="4212336"/>
            <a:ext cx="1744981" cy="1194815"/>
          </a:xfrm>
          <a:prstGeom prst="roundRect">
            <a:avLst>
              <a:gd name="adj" fmla="val 13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7800000" scaled="0"/>
          </a:gradFill>
          <a:ln w="28575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127000" dir="7200000" sx="102000" sy="102000" algn="ctr" rotWithShape="0">
              <a:schemeClr val="tx1">
                <a:lumMod val="90000"/>
                <a:lumOff val="10000"/>
                <a:alpha val="20000"/>
              </a:schemeClr>
            </a:outerShdw>
          </a:effectLst>
        </p:spPr>
        <p:txBody>
          <a:bodyPr wrap="none" lIns="91412" tIns="45706" rIns="91412" bIns="45706" anchor="ctr"/>
          <a:lstStyle/>
          <a:p>
            <a:pPr latinLnBrk="1"/>
            <a:endParaRPr kumimoji="1"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TextBox 59"/>
          <p:cNvSpPr txBox="1">
            <a:spLocks noChangeArrowheads="1"/>
          </p:cNvSpPr>
          <p:nvPr/>
        </p:nvSpPr>
        <p:spPr bwMode="auto">
          <a:xfrm flipH="1">
            <a:off x="8393398" y="4298419"/>
            <a:ext cx="1861892" cy="338526"/>
          </a:xfrm>
          <a:prstGeom prst="rect">
            <a:avLst/>
          </a:prstGeom>
          <a:noFill/>
          <a:ln>
            <a:noFill/>
          </a:ln>
        </p:spPr>
        <p:txBody>
          <a:bodyPr wrap="square" lIns="91412" tIns="45706" rIns="91412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1600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Databases</a:t>
            </a:r>
          </a:p>
        </p:txBody>
      </p:sp>
      <p:sp>
        <p:nvSpPr>
          <p:cNvPr id="42" name="矩形 17"/>
          <p:cNvSpPr>
            <a:spLocks noChangeArrowheads="1"/>
          </p:cNvSpPr>
          <p:nvPr/>
        </p:nvSpPr>
        <p:spPr bwMode="auto">
          <a:xfrm>
            <a:off x="8743439" y="4624880"/>
            <a:ext cx="1893333" cy="64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2" tIns="45702" rIns="91402" bIns="45702">
            <a:spAutoFit/>
          </a:bodyPr>
          <a:lstStyle/>
          <a:p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SCI</a:t>
            </a:r>
          </a:p>
          <a:p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Scopus</a:t>
            </a:r>
          </a:p>
          <a:p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Google scholar</a:t>
            </a:r>
          </a:p>
        </p:txBody>
      </p:sp>
      <p:sp>
        <p:nvSpPr>
          <p:cNvPr id="46" name="TextBox 59"/>
          <p:cNvSpPr txBox="1">
            <a:spLocks noChangeArrowheads="1"/>
          </p:cNvSpPr>
          <p:nvPr/>
        </p:nvSpPr>
        <p:spPr bwMode="auto">
          <a:xfrm flipH="1">
            <a:off x="4584192" y="4316707"/>
            <a:ext cx="3102864" cy="584747"/>
          </a:xfrm>
          <a:prstGeom prst="rect">
            <a:avLst/>
          </a:prstGeom>
          <a:noFill/>
          <a:ln>
            <a:noFill/>
          </a:ln>
        </p:spPr>
        <p:txBody>
          <a:bodyPr wrap="square" lIns="91412" tIns="45706" rIns="91412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en-US" sz="1600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 of Science Categories</a:t>
            </a:r>
          </a:p>
          <a:p>
            <a:pPr algn="ctr"/>
            <a:endParaRPr lang="zh-CN" altLang="en-US" sz="1600" b="1" dirty="0">
              <a:solidFill>
                <a:srgbClr val="1847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矩形 17"/>
          <p:cNvSpPr>
            <a:spLocks noChangeArrowheads="1"/>
          </p:cNvSpPr>
          <p:nvPr/>
        </p:nvSpPr>
        <p:spPr bwMode="auto">
          <a:xfrm>
            <a:off x="4719006" y="4630976"/>
            <a:ext cx="2346258" cy="826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2" tIns="45702" rIns="91402" bIns="45702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Environmental Sciences</a:t>
            </a:r>
          </a:p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Soil Science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TextBox 59"/>
          <p:cNvSpPr txBox="1">
            <a:spLocks noChangeArrowheads="1"/>
          </p:cNvSpPr>
          <p:nvPr/>
        </p:nvSpPr>
        <p:spPr bwMode="auto">
          <a:xfrm flipH="1">
            <a:off x="4660501" y="1603987"/>
            <a:ext cx="1861892" cy="415983"/>
          </a:xfrm>
          <a:prstGeom prst="rect">
            <a:avLst/>
          </a:prstGeom>
          <a:noFill/>
          <a:ln>
            <a:noFill/>
          </a:ln>
        </p:spPr>
        <p:txBody>
          <a:bodyPr wrap="square" lIns="91412" tIns="45706" rIns="91412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Scope</a:t>
            </a:r>
            <a:endParaRPr lang="zh-CN" altLang="zh-CN" sz="1600" b="1" dirty="0">
              <a:solidFill>
                <a:srgbClr val="1847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矩形 17"/>
          <p:cNvSpPr>
            <a:spLocks noChangeArrowheads="1"/>
          </p:cNvSpPr>
          <p:nvPr/>
        </p:nvSpPr>
        <p:spPr bwMode="auto">
          <a:xfrm>
            <a:off x="4669166" y="1960928"/>
            <a:ext cx="3005698" cy="163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2" tIns="45702" rIns="91402" bIns="45702">
            <a:spAutoFit/>
          </a:bodyPr>
          <a:lstStyle/>
          <a:p>
            <a:pPr lvl="0">
              <a:lnSpc>
                <a:spcPts val="2000"/>
              </a:lnSpc>
            </a:pP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Processing and preparation of </a:t>
            </a:r>
            <a:r>
              <a:rPr lang="en-GB" altLang="zh-CN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biochar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lvl="0">
              <a:lnSpc>
                <a:spcPts val="2000"/>
              </a:lnSpc>
            </a:pPr>
            <a:r>
              <a:rPr lang="en-GB" altLang="zh-CN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Biochar</a:t>
            </a: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-based materials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lvl="0">
              <a:lnSpc>
                <a:spcPts val="2000"/>
              </a:lnSpc>
            </a:pP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Soil and farming 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lvl="0">
              <a:lnSpc>
                <a:spcPts val="2000"/>
              </a:lnSpc>
            </a:pP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Remediation and conservation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lvl="0">
              <a:lnSpc>
                <a:spcPts val="2000"/>
              </a:lnSpc>
            </a:pP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Global climate change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lvl="0">
              <a:lnSpc>
                <a:spcPts val="2000"/>
              </a:lnSpc>
            </a:pPr>
            <a:r>
              <a:rPr lang="en-GB" altLang="zh-CN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Bioenergy</a:t>
            </a:r>
            <a:r>
              <a:rPr lang="en-GB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and rural development</a:t>
            </a:r>
            <a:endParaRPr lang="zh-CN" altLang="zh-CN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0" name="TextBox 59"/>
          <p:cNvSpPr txBox="1">
            <a:spLocks noChangeArrowheads="1"/>
          </p:cNvSpPr>
          <p:nvPr/>
        </p:nvSpPr>
        <p:spPr bwMode="auto">
          <a:xfrm flipH="1">
            <a:off x="8621828" y="1744195"/>
            <a:ext cx="1861892" cy="338526"/>
          </a:xfrm>
          <a:prstGeom prst="rect">
            <a:avLst/>
          </a:prstGeom>
          <a:noFill/>
          <a:ln>
            <a:noFill/>
          </a:ln>
        </p:spPr>
        <p:txBody>
          <a:bodyPr wrap="square" lIns="91412" tIns="45706" rIns="91412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1600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 of article</a:t>
            </a:r>
          </a:p>
        </p:txBody>
      </p:sp>
      <p:sp>
        <p:nvSpPr>
          <p:cNvPr id="51" name="矩形 17"/>
          <p:cNvSpPr>
            <a:spLocks noChangeArrowheads="1"/>
          </p:cNvSpPr>
          <p:nvPr/>
        </p:nvSpPr>
        <p:spPr bwMode="auto">
          <a:xfrm>
            <a:off x="8715836" y="2162096"/>
            <a:ext cx="1893333" cy="137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2" tIns="45702" rIns="91402" bIns="45702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Review</a:t>
            </a:r>
          </a:p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Original research</a:t>
            </a:r>
          </a:p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Rapid report</a:t>
            </a:r>
          </a:p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Commentary</a:t>
            </a:r>
          </a:p>
          <a:p>
            <a:pPr>
              <a:lnSpc>
                <a:spcPts val="2000"/>
              </a:lnSpc>
            </a:pPr>
            <a:r>
              <a:rPr lang="en-US" altLang="zh-CN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Perspective</a:t>
            </a:r>
            <a:endParaRPr lang="zh-CN" altLang="en-US" sz="1200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2" name="矩形 51"/>
          <p:cNvSpPr/>
          <p:nvPr/>
        </p:nvSpPr>
        <p:spPr>
          <a:xfrm rot="13500000">
            <a:off x="307789" y="498326"/>
            <a:ext cx="291422" cy="291423"/>
          </a:xfrm>
          <a:prstGeom prst="rect">
            <a:avLst/>
          </a:prstGeom>
          <a:solidFill>
            <a:srgbClr val="18478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3" name="矩形 52"/>
          <p:cNvSpPr/>
          <p:nvPr/>
        </p:nvSpPr>
        <p:spPr>
          <a:xfrm rot="13500000">
            <a:off x="701455" y="532195"/>
            <a:ext cx="223681" cy="223682"/>
          </a:xfrm>
          <a:prstGeom prst="rect">
            <a:avLst/>
          </a:prstGeom>
          <a:solidFill>
            <a:srgbClr val="18478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953988" y="339094"/>
            <a:ext cx="4166652" cy="696621"/>
            <a:chOff x="330188" y="329522"/>
            <a:chExt cx="4166652" cy="696621"/>
          </a:xfrm>
        </p:grpSpPr>
        <p:sp>
          <p:nvSpPr>
            <p:cNvPr id="55" name="TextBox 62"/>
            <p:cNvSpPr txBox="1"/>
            <p:nvPr/>
          </p:nvSpPr>
          <p:spPr>
            <a:xfrm>
              <a:off x="343562" y="764533"/>
              <a:ext cx="3674151" cy="261610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zh-CN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https://www.springer. com/42773</a:t>
              </a:r>
              <a:endParaRPr lang="zh-CN" altLang="en-US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330188" y="329522"/>
              <a:ext cx="416665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b="1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BIOCHAR Introduction</a:t>
              </a:r>
            </a:p>
          </p:txBody>
        </p:sp>
      </p:grpSp>
      <p:pic>
        <p:nvPicPr>
          <p:cNvPr id="59" name="图片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49" y="1615194"/>
            <a:ext cx="2854512" cy="3822662"/>
          </a:xfrm>
          <a:prstGeom prst="rect">
            <a:avLst/>
          </a:prstGeom>
        </p:spPr>
      </p:pic>
      <p:sp>
        <p:nvSpPr>
          <p:cNvPr id="64" name="矩形 63"/>
          <p:cNvSpPr/>
          <p:nvPr/>
        </p:nvSpPr>
        <p:spPr>
          <a:xfrm>
            <a:off x="1418986" y="5646158"/>
            <a:ext cx="13258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US" altLang="zh-CN" sz="1600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OA in 2022</a:t>
            </a:r>
          </a:p>
          <a:p>
            <a:pPr algn="ctr">
              <a:buNone/>
            </a:pPr>
            <a:endParaRPr lang="en-US" altLang="zh-CN" sz="1600" b="1" dirty="0">
              <a:solidFill>
                <a:srgbClr val="1847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5925589" y="982718"/>
            <a:ext cx="346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Editor-in-Chief: </a:t>
            </a:r>
            <a:r>
              <a:rPr lang="en-US" altLang="zh-CN" b="1" dirty="0" err="1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Wenfu</a:t>
            </a:r>
            <a:r>
              <a:rPr lang="en-US" altLang="zh-CN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Chen</a:t>
            </a:r>
            <a:endParaRPr lang="zh-CN" altLang="en-US" b="1" dirty="0">
              <a:solidFill>
                <a:srgbClr val="1847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6D8B9D44-A296-440F-B576-37270E8707AD}"/>
              </a:ext>
            </a:extLst>
          </p:cNvPr>
          <p:cNvSpPr/>
          <p:nvPr/>
        </p:nvSpPr>
        <p:spPr>
          <a:xfrm>
            <a:off x="5956069" y="549586"/>
            <a:ext cx="346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IF: 11.452</a:t>
            </a:r>
            <a:endParaRPr lang="zh-CN" altLang="en-US" b="1" dirty="0">
              <a:solidFill>
                <a:srgbClr val="1847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办公资源网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0rv3fj2s">
      <a:majorFont>
        <a:latin typeface="FZZhengHeiS-R-GB"/>
        <a:ea typeface="FZHei-B01S"/>
        <a:cs typeface=""/>
      </a:majorFont>
      <a:minorFont>
        <a:latin typeface="FZZhengHeiS-R-GB"/>
        <a:ea typeface="FZHei-B01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0rv3fj2s">
      <a:majorFont>
        <a:latin typeface="FZZhengHeiS-R-GB"/>
        <a:ea typeface="FZHei-B01S"/>
        <a:cs typeface=""/>
      </a:majorFont>
      <a:minorFont>
        <a:latin typeface="FZZhengHeiS-R-GB"/>
        <a:ea typeface="FZHei-B01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rgbClr val="FFFFFF"/>
            </a:gs>
            <a:gs pos="100000">
              <a:schemeClr val="bg1">
                <a:lumMod val="95000"/>
              </a:schemeClr>
            </a:gs>
          </a:gsLst>
          <a:lin ang="15000000" scaled="0"/>
        </a:gradFill>
        <a:ln w="25400"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</a:ln>
        <a:effectLst>
          <a:outerShdw blurRad="63500" sx="103000" sy="103000" algn="ctr" rotWithShape="0">
            <a:prstClr val="black">
              <a:alpha val="11000"/>
            </a:prstClr>
          </a:outerShdw>
        </a:effectLst>
      </a:spPr>
      <a:bodyPr rtlCol="0" anchor="ctr"/>
      <a:lstStyle>
        <a:defPPr algn="ctr">
          <a:defRPr dirty="0">
            <a:solidFill>
              <a:prstClr val="white"/>
            </a:solidFill>
            <a:latin typeface="方正黑体简体" panose="02010601030101010101" pitchFamily="2" charset="-122"/>
            <a:ea typeface="方正黑体简体" panose="02010601030101010101" pitchFamily="2" charset="-122"/>
            <a:cs typeface="+mn-ea"/>
            <a:sym typeface="+mn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79</Words>
  <Application>Microsoft Office PowerPoint</Application>
  <PresentationFormat>宽屏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办公资源网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wushuang li</cp:lastModifiedBy>
  <cp:revision>200</cp:revision>
  <dcterms:created xsi:type="dcterms:W3CDTF">2016-06-30T07:01:00Z</dcterms:created>
  <dcterms:modified xsi:type="dcterms:W3CDTF">2022-06-29T00:31:50Z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2052-10.1.0.7520</vt:lpwstr>
  </property>
</Properties>
</file>